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9" r:id="rId3"/>
    <p:sldId id="258" r:id="rId4"/>
    <p:sldId id="257" r:id="rId5"/>
    <p:sldId id="260" r:id="rId6"/>
    <p:sldId id="262" r:id="rId7"/>
    <p:sldId id="263" r:id="rId8"/>
    <p:sldId id="264" r:id="rId9"/>
    <p:sldId id="266" r:id="rId10"/>
    <p:sldId id="265" r:id="rId11"/>
    <p:sldId id="267"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58" d="100"/>
          <a:sy n="58" d="100"/>
        </p:scale>
        <p:origin x="621"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52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5D49BAE-80FD-4998-AAC5-71B174EBD3F4}" type="datetimeFigureOut">
              <a:rPr lang="en-IN" smtClean="0"/>
              <a:t>15-01-2025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380018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2007551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6112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516044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40586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3622134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1267278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1333451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193504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49BAE-80FD-4998-AAC5-71B174EBD3F4}" type="datetimeFigureOut">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178782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D49BAE-80FD-4998-AAC5-71B174EBD3F4}" type="datetimeFigureOut">
              <a:rPr lang="en-IN" smtClean="0"/>
              <a:t>15-01-2025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391107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D49BAE-80FD-4998-AAC5-71B174EBD3F4}" type="datetimeFigureOut">
              <a:rPr lang="en-IN" smtClean="0"/>
              <a:t>15-01-2025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138151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D49BAE-80FD-4998-AAC5-71B174EBD3F4}" type="datetimeFigureOut">
              <a:rPr lang="en-IN" smtClean="0"/>
              <a:t>15-01-2025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389970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49BAE-80FD-4998-AAC5-71B174EBD3F4}" type="datetimeFigureOut">
              <a:rPr lang="en-IN" smtClean="0"/>
              <a:t>15-01-2025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258167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49BAE-80FD-4998-AAC5-71B174EBD3F4}" type="datetimeFigureOut">
              <a:rPr lang="en-IN" smtClean="0"/>
              <a:t>15-01-2025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2502981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49BAE-80FD-4998-AAC5-71B174EBD3F4}" type="datetimeFigureOut">
              <a:rPr lang="en-IN" smtClean="0"/>
              <a:t>15-01-2025</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4E593D-266A-48A3-973C-FA58125907B1}" type="slidenum">
              <a:rPr lang="en-IN" smtClean="0"/>
              <a:t>‹#›</a:t>
            </a:fld>
            <a:endParaRPr lang="en-IN"/>
          </a:p>
        </p:txBody>
      </p:sp>
    </p:spTree>
    <p:extLst>
      <p:ext uri="{BB962C8B-B14F-4D97-AF65-F5344CB8AC3E}">
        <p14:creationId xmlns:p14="http://schemas.microsoft.com/office/powerpoint/2010/main" val="16025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5D49BAE-80FD-4998-AAC5-71B174EBD3F4}" type="datetimeFigureOut">
              <a:rPr lang="en-IN" smtClean="0"/>
              <a:t>15-01-2025</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24E593D-266A-48A3-973C-FA58125907B1}" type="slidenum">
              <a:rPr lang="en-IN" smtClean="0"/>
              <a:t>‹#›</a:t>
            </a:fld>
            <a:endParaRPr lang="en-IN"/>
          </a:p>
        </p:txBody>
      </p:sp>
    </p:spTree>
    <p:extLst>
      <p:ext uri="{BB962C8B-B14F-4D97-AF65-F5344CB8AC3E}">
        <p14:creationId xmlns:p14="http://schemas.microsoft.com/office/powerpoint/2010/main" val="2099196423"/>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565E-369E-553C-DD12-3EC287CF13AA}"/>
              </a:ext>
            </a:extLst>
          </p:cNvPr>
          <p:cNvSpPr>
            <a:spLocks noGrp="1"/>
          </p:cNvSpPr>
          <p:nvPr>
            <p:ph type="ctrTitle"/>
          </p:nvPr>
        </p:nvSpPr>
        <p:spPr>
          <a:xfrm>
            <a:off x="613339" y="608990"/>
            <a:ext cx="9966960" cy="1036657"/>
          </a:xfrm>
        </p:spPr>
        <p:txBody>
          <a:bodyPr>
            <a:noAutofit/>
          </a:bodyPr>
          <a:lstStyle/>
          <a:p>
            <a:r>
              <a:rPr lang="en-IN" sz="7500" b="1" dirty="0">
                <a:solidFill>
                  <a:schemeClr val="bg1"/>
                </a:solidFill>
                <a:latin typeface="Playfair Display" panose="00000500000000000000" pitchFamily="2" charset="0"/>
              </a:rPr>
              <a:t>IoT based project</a:t>
            </a:r>
          </a:p>
        </p:txBody>
      </p:sp>
      <p:sp>
        <p:nvSpPr>
          <p:cNvPr id="3" name="Subtitle 2">
            <a:extLst>
              <a:ext uri="{FF2B5EF4-FFF2-40B4-BE49-F238E27FC236}">
                <a16:creationId xmlns:a16="http://schemas.microsoft.com/office/drawing/2014/main" id="{BE7DF639-DC41-54F5-78DA-B3D067D9037B}"/>
              </a:ext>
            </a:extLst>
          </p:cNvPr>
          <p:cNvSpPr>
            <a:spLocks noGrp="1"/>
          </p:cNvSpPr>
          <p:nvPr>
            <p:ph type="subTitle" idx="1"/>
          </p:nvPr>
        </p:nvSpPr>
        <p:spPr>
          <a:xfrm>
            <a:off x="1062533" y="1572768"/>
            <a:ext cx="7891272" cy="431597"/>
          </a:xfrm>
        </p:spPr>
        <p:txBody>
          <a:bodyPr>
            <a:noAutofit/>
          </a:bodyPr>
          <a:lstStyle/>
          <a:p>
            <a:r>
              <a:rPr lang="en-IN" sz="5000" b="1" i="1" u="sng" strike="noStrike" dirty="0">
                <a:solidFill>
                  <a:schemeClr val="accent4">
                    <a:lumMod val="20000"/>
                    <a:lumOff val="80000"/>
                  </a:schemeClr>
                </a:solidFill>
                <a:effectLst/>
                <a:latin typeface="Playfair Display" panose="00000500000000000000" pitchFamily="2" charset="0"/>
              </a:rPr>
              <a:t>TEAM MEMBERS:</a:t>
            </a:r>
            <a:endParaRPr lang="en-IN" sz="5000" b="1" i="1" u="sng" dirty="0">
              <a:solidFill>
                <a:schemeClr val="accent4">
                  <a:lumMod val="20000"/>
                  <a:lumOff val="80000"/>
                </a:schemeClr>
              </a:solidFill>
              <a:effectLst/>
            </a:endParaRPr>
          </a:p>
        </p:txBody>
      </p:sp>
      <p:sp>
        <p:nvSpPr>
          <p:cNvPr id="4" name="TextBox 3">
            <a:extLst>
              <a:ext uri="{FF2B5EF4-FFF2-40B4-BE49-F238E27FC236}">
                <a16:creationId xmlns:a16="http://schemas.microsoft.com/office/drawing/2014/main" id="{1E3337EE-FD4C-B02B-2D1A-3CEF1773FA96}"/>
              </a:ext>
            </a:extLst>
          </p:cNvPr>
          <p:cNvSpPr txBox="1"/>
          <p:nvPr/>
        </p:nvSpPr>
        <p:spPr>
          <a:xfrm>
            <a:off x="1062533" y="2340605"/>
            <a:ext cx="8143200" cy="1958400"/>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F8BE333C-3D49-BD09-2B05-9A25E3656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4" y="2827396"/>
            <a:ext cx="11916460" cy="38513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01918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5936F-CCAB-C88B-8A1F-F90789B6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88" y="1360627"/>
            <a:ext cx="10746028" cy="5497373"/>
          </a:xfrm>
          <a:prstGeom prst="rect">
            <a:avLst/>
          </a:prstGeom>
        </p:spPr>
      </p:pic>
      <p:sp>
        <p:nvSpPr>
          <p:cNvPr id="2" name="TextBox 1">
            <a:extLst>
              <a:ext uri="{FF2B5EF4-FFF2-40B4-BE49-F238E27FC236}">
                <a16:creationId xmlns:a16="http://schemas.microsoft.com/office/drawing/2014/main" id="{8BD67109-8B22-115C-7F65-6F6693B90476}"/>
              </a:ext>
            </a:extLst>
          </p:cNvPr>
          <p:cNvSpPr txBox="1"/>
          <p:nvPr/>
        </p:nvSpPr>
        <p:spPr>
          <a:xfrm>
            <a:off x="1065600" y="151200"/>
            <a:ext cx="7927200" cy="707886"/>
          </a:xfrm>
          <a:prstGeom prst="rect">
            <a:avLst/>
          </a:prstGeom>
          <a:noFill/>
        </p:spPr>
        <p:txBody>
          <a:bodyPr wrap="square" rtlCol="0">
            <a:spAutoFit/>
          </a:bodyPr>
          <a:lstStyle/>
          <a:p>
            <a:r>
              <a:rPr lang="en-US" sz="4000" b="1" i="1" u="sng" dirty="0">
                <a:latin typeface="Playfair Display" panose="00000500000000000000" pitchFamily="2" charset="0"/>
              </a:rPr>
              <a:t>PROTOTYPE PHOTO</a:t>
            </a:r>
            <a:endParaRPr lang="en-IN" sz="4000" b="1" i="1" u="sng" dirty="0">
              <a:latin typeface="Playfair Display" panose="00000500000000000000" pitchFamily="2" charset="0"/>
            </a:endParaRPr>
          </a:p>
        </p:txBody>
      </p:sp>
    </p:spTree>
    <p:extLst>
      <p:ext uri="{BB962C8B-B14F-4D97-AF65-F5344CB8AC3E}">
        <p14:creationId xmlns:p14="http://schemas.microsoft.com/office/powerpoint/2010/main" val="2269740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D7AE5-52FD-0C4E-5DF7-D548CBA99252}"/>
              </a:ext>
            </a:extLst>
          </p:cNvPr>
          <p:cNvSpPr txBox="1"/>
          <p:nvPr/>
        </p:nvSpPr>
        <p:spPr>
          <a:xfrm>
            <a:off x="453600" y="93600"/>
            <a:ext cx="8632800" cy="707886"/>
          </a:xfrm>
          <a:prstGeom prst="rect">
            <a:avLst/>
          </a:prstGeom>
          <a:noFill/>
        </p:spPr>
        <p:txBody>
          <a:bodyPr wrap="square" rtlCol="0">
            <a:spAutoFit/>
          </a:bodyPr>
          <a:lstStyle/>
          <a:p>
            <a:r>
              <a:rPr lang="en-US" sz="4000" b="1" i="1" u="sng" dirty="0">
                <a:latin typeface="Playfair Display" panose="00000500000000000000" pitchFamily="2" charset="0"/>
              </a:rPr>
              <a:t>WORKING PROTOTYPE VIDEO</a:t>
            </a:r>
            <a:endParaRPr lang="en-IN" sz="4000" b="1" i="1" u="sng" dirty="0">
              <a:latin typeface="Playfair Display" panose="00000500000000000000" pitchFamily="2" charset="0"/>
            </a:endParaRPr>
          </a:p>
        </p:txBody>
      </p:sp>
      <p:pic>
        <p:nvPicPr>
          <p:cNvPr id="3" name="WhatsApp Video 2025-01-15 at 20.34.07_9b924909">
            <a:hlinkClick r:id="" action="ppaction://media"/>
            <a:extLst>
              <a:ext uri="{FF2B5EF4-FFF2-40B4-BE49-F238E27FC236}">
                <a16:creationId xmlns:a16="http://schemas.microsoft.com/office/drawing/2014/main" id="{BC8DEB5C-C068-BF91-BF28-D3E56D15BC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89965"/>
            <a:ext cx="12192000" cy="5054803"/>
          </a:xfrm>
          <a:prstGeom prst="rect">
            <a:avLst/>
          </a:prstGeom>
          <a:ln>
            <a:noFill/>
          </a:ln>
          <a:effectLst>
            <a:softEdge rad="112500"/>
          </a:effectLst>
        </p:spPr>
      </p:pic>
    </p:spTree>
    <p:extLst>
      <p:ext uri="{BB962C8B-B14F-4D97-AF65-F5344CB8AC3E}">
        <p14:creationId xmlns:p14="http://schemas.microsoft.com/office/powerpoint/2010/main" val="50887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30FD9-9A7F-9518-3198-90BB0EF414EF}"/>
              </a:ext>
            </a:extLst>
          </p:cNvPr>
          <p:cNvSpPr>
            <a:spLocks noGrp="1"/>
          </p:cNvSpPr>
          <p:nvPr>
            <p:ph type="title"/>
          </p:nvPr>
        </p:nvSpPr>
        <p:spPr>
          <a:xfrm>
            <a:off x="490848" y="5418666"/>
            <a:ext cx="11210303" cy="1507067"/>
          </a:xfrm>
        </p:spPr>
        <p:txBody>
          <a:bodyPr>
            <a:noAutofit/>
          </a:bodyPr>
          <a:lstStyle/>
          <a:p>
            <a:r>
              <a:rPr lang="en-US" sz="1200" b="1" i="0" u="none" strike="noStrike" dirty="0">
                <a:solidFill>
                  <a:srgbClr val="FFFF00"/>
                </a:solidFill>
                <a:effectLst/>
                <a:latin typeface="EB Garamond" panose="020F0502020204030204" pitchFamily="2" charset="0"/>
              </a:rPr>
              <a:t>excel sheet Link:</a:t>
            </a:r>
            <a:r>
              <a:rPr lang="en-US" sz="1200" b="0" i="0" u="none" strike="noStrike" dirty="0">
                <a:solidFill>
                  <a:srgbClr val="FFFF00"/>
                </a:solidFill>
                <a:effectLst/>
                <a:latin typeface="Droid Sans"/>
              </a:rPr>
              <a:t> </a:t>
            </a:r>
            <a:r>
              <a:rPr lang="en-US" sz="1200" b="0" i="0" u="none" strike="noStrike" dirty="0">
                <a:solidFill>
                  <a:srgbClr val="FFFF00"/>
                </a:solidFill>
                <a:effectLst/>
                <a:latin typeface="Oswald" panose="00000500000000000000" pitchFamily="2" charset="0"/>
              </a:rPr>
              <a:t> </a:t>
            </a:r>
            <a:r>
              <a:rPr lang="en-US" sz="1200" b="0" i="0" u="none" strike="noStrike" dirty="0">
                <a:solidFill>
                  <a:schemeClr val="accent1">
                    <a:lumMod val="20000"/>
                    <a:lumOff val="80000"/>
                  </a:schemeClr>
                </a:solidFill>
                <a:effectLst/>
                <a:latin typeface="Times New Roman" panose="02020603050405020304" pitchFamily="18" charset="0"/>
              </a:rPr>
              <a:t>https://onedrive.live.com/personal/e856575fac8b4ed6/_layouts/15/Doc.aspx?sourcedoc=%7Bcf139b0f-84c6-437f-a4f8-36b9a784f9a5%7D&amp;action=default&amp;redeem=aHR0cHM6Ly8xZHJ2Lm1zL3gvYy9lODU2NTc1ZmFjOGI0ZWQ2L0VRLWJFOF9HaEg5RHBQZzJ1YWVFLWFVQjV3cTNXbVZWV0VzX0xVakYzbjczLUE_ZT1XOHRucg&amp;slrid=3ea471a1-80a7-4000-45cb-6b70cdbc340d&amp;originalPath=aHR0cHM6Ly8xZHJ2Lm1zL3gvYy9lODU2NTc1ZmFjOGI0ZWQ2L0VRLWJFOF9HaEg5RHBQZzJ1YWVFLWFVQjV3cTNXbVZWV0VzX0xVakYzbjczLUE_cnRpbWU9QTFhdUUzSW0zVWc&amp;CID=e6e72fe6-bff0-4e46-af17-3844c5b3d472&amp;_SRM=0:G:37</a:t>
            </a:r>
            <a:br>
              <a:rPr lang="en-US" sz="1200" dirty="0">
                <a:effectLst/>
              </a:rPr>
            </a:br>
            <a:endParaRPr lang="en-IN" sz="1200" dirty="0"/>
          </a:p>
        </p:txBody>
      </p:sp>
      <p:sp>
        <p:nvSpPr>
          <p:cNvPr id="3" name="Content Placeholder 2">
            <a:extLst>
              <a:ext uri="{FF2B5EF4-FFF2-40B4-BE49-F238E27FC236}">
                <a16:creationId xmlns:a16="http://schemas.microsoft.com/office/drawing/2014/main" id="{92F1663F-6EAB-D4F0-4EA2-899141194184}"/>
              </a:ext>
            </a:extLst>
          </p:cNvPr>
          <p:cNvSpPr>
            <a:spLocks noGrp="1"/>
          </p:cNvSpPr>
          <p:nvPr>
            <p:ph idx="1"/>
          </p:nvPr>
        </p:nvSpPr>
        <p:spPr>
          <a:xfrm>
            <a:off x="684212" y="685800"/>
            <a:ext cx="11210302" cy="3988613"/>
          </a:xfrm>
        </p:spPr>
        <p:txBody>
          <a:bodyPr>
            <a:noAutofit/>
          </a:bodyPr>
          <a:lstStyle/>
          <a:p>
            <a:pPr marL="0" indent="0" algn="ctr">
              <a:buNone/>
            </a:pPr>
            <a:r>
              <a:rPr lang="en-IN" sz="12400" dirty="0">
                <a:solidFill>
                  <a:schemeClr val="tx1"/>
                </a:solidFill>
                <a:latin typeface="Algerian" panose="04020705040A02060702" pitchFamily="82" charset="0"/>
              </a:rPr>
              <a:t>THANK YOU</a:t>
            </a:r>
          </a:p>
        </p:txBody>
      </p:sp>
    </p:spTree>
    <p:extLst>
      <p:ext uri="{BB962C8B-B14F-4D97-AF65-F5344CB8AC3E}">
        <p14:creationId xmlns:p14="http://schemas.microsoft.com/office/powerpoint/2010/main" val="84008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9326-7D67-020D-136F-8F017EFB750D}"/>
              </a:ext>
            </a:extLst>
          </p:cNvPr>
          <p:cNvSpPr>
            <a:spLocks noGrp="1"/>
          </p:cNvSpPr>
          <p:nvPr>
            <p:ph type="title"/>
          </p:nvPr>
        </p:nvSpPr>
        <p:spPr>
          <a:xfrm>
            <a:off x="618376" y="2439552"/>
            <a:ext cx="11166412" cy="2406769"/>
          </a:xfrm>
        </p:spPr>
        <p:txBody>
          <a:bodyPr>
            <a:normAutofit fontScale="90000"/>
          </a:bodyPr>
          <a:lstStyle/>
          <a:p>
            <a:r>
              <a:rPr lang="en-US" sz="5400" b="1" i="1" u="none" strike="noStrike" dirty="0">
                <a:solidFill>
                  <a:schemeClr val="accent4">
                    <a:lumMod val="20000"/>
                    <a:lumOff val="80000"/>
                  </a:schemeClr>
                </a:solidFill>
                <a:effectLst/>
                <a:latin typeface="Georgia" panose="02040502050405020303" pitchFamily="18" charset="0"/>
              </a:rPr>
              <a:t>IOT based Air Quality Index Monitoring</a:t>
            </a:r>
            <a:br>
              <a:rPr lang="en-US" sz="6600" dirty="0">
                <a:solidFill>
                  <a:schemeClr val="accent4">
                    <a:lumMod val="20000"/>
                    <a:lumOff val="80000"/>
                  </a:schemeClr>
                </a:solidFill>
                <a:effectLst/>
                <a:latin typeface="Georgia" panose="02040502050405020303" pitchFamily="18" charset="0"/>
              </a:rPr>
            </a:br>
            <a:endParaRPr lang="en-IN" sz="6600" dirty="0">
              <a:solidFill>
                <a:schemeClr val="accent4">
                  <a:lumMod val="20000"/>
                  <a:lumOff val="80000"/>
                </a:schemeClr>
              </a:solidFill>
              <a:latin typeface="Georgia" panose="02040502050405020303" pitchFamily="18" charset="0"/>
            </a:endParaRPr>
          </a:p>
        </p:txBody>
      </p:sp>
      <p:sp>
        <p:nvSpPr>
          <p:cNvPr id="3" name="Content Placeholder 2">
            <a:extLst>
              <a:ext uri="{FF2B5EF4-FFF2-40B4-BE49-F238E27FC236}">
                <a16:creationId xmlns:a16="http://schemas.microsoft.com/office/drawing/2014/main" id="{0B69B6FC-EE23-F228-EB81-339186109945}"/>
              </a:ext>
            </a:extLst>
          </p:cNvPr>
          <p:cNvSpPr>
            <a:spLocks noGrp="1"/>
          </p:cNvSpPr>
          <p:nvPr>
            <p:ph idx="1"/>
          </p:nvPr>
        </p:nvSpPr>
        <p:spPr>
          <a:xfrm>
            <a:off x="618376" y="583387"/>
            <a:ext cx="8534400" cy="1428293"/>
          </a:xfrm>
        </p:spPr>
        <p:txBody>
          <a:bodyPr>
            <a:normAutofit fontScale="92500"/>
          </a:bodyPr>
          <a:lstStyle/>
          <a:p>
            <a:pPr marL="0" indent="0">
              <a:buNone/>
            </a:pPr>
            <a:r>
              <a:rPr lang="en-IN" sz="7400" b="1" i="1" u="sng" strike="noStrike" dirty="0">
                <a:solidFill>
                  <a:schemeClr val="tx1"/>
                </a:solidFill>
                <a:effectLst/>
                <a:latin typeface="Playfair Display" panose="00000500000000000000" pitchFamily="2" charset="0"/>
              </a:rPr>
              <a:t>NEED STATEMENT</a:t>
            </a:r>
            <a:endParaRPr lang="en-IN" sz="7400" b="1" i="1" u="sng" dirty="0">
              <a:solidFill>
                <a:schemeClr val="tx1"/>
              </a:solidFill>
              <a:effectLst/>
              <a:latin typeface="Playfair Display" panose="00000500000000000000" pitchFamily="2" charset="0"/>
            </a:endParaRPr>
          </a:p>
          <a:p>
            <a:endParaRPr lang="en-IN" sz="7400" b="1" i="1" u="sng" dirty="0">
              <a:solidFill>
                <a:schemeClr val="tx1"/>
              </a:solidFill>
              <a:latin typeface="Playfair Display" panose="00000500000000000000" pitchFamily="2" charset="0"/>
            </a:endParaRPr>
          </a:p>
        </p:txBody>
      </p:sp>
    </p:spTree>
    <p:extLst>
      <p:ext uri="{BB962C8B-B14F-4D97-AF65-F5344CB8AC3E}">
        <p14:creationId xmlns:p14="http://schemas.microsoft.com/office/powerpoint/2010/main" val="177118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2A37E8D-8724-952F-6553-1223A8DC3728}"/>
              </a:ext>
            </a:extLst>
          </p:cNvPr>
          <p:cNvSpPr txBox="1">
            <a:spLocks noGrp="1"/>
          </p:cNvSpPr>
          <p:nvPr>
            <p:ph idx="1"/>
          </p:nvPr>
        </p:nvSpPr>
        <p:spPr>
          <a:xfrm>
            <a:off x="684212" y="-6232"/>
            <a:ext cx="11507787" cy="4998804"/>
          </a:xfrm>
          <a:prstGeom prst="rect">
            <a:avLst/>
          </a:prstGeom>
          <a:noFill/>
        </p:spPr>
        <p:txBody>
          <a:bodyPr wrap="square" rtlCol="0">
            <a:spAutoFit/>
          </a:bodyPr>
          <a:lstStyle/>
          <a:p>
            <a:pPr marL="0" indent="0" rtl="0">
              <a:buNone/>
            </a:pPr>
            <a:r>
              <a:rPr lang="en-US" sz="6800" b="1" i="1" u="sng" strike="noStrike" dirty="0">
                <a:solidFill>
                  <a:schemeClr val="tx1"/>
                </a:solidFill>
                <a:effectLst/>
                <a:latin typeface="Playfair Display" panose="00000500000000000000" pitchFamily="2" charset="0"/>
              </a:rPr>
              <a:t>PROBLEM DEFINITON:</a:t>
            </a:r>
            <a:endParaRPr lang="en-US" sz="6800" b="1" i="1" u="sng" dirty="0">
              <a:solidFill>
                <a:schemeClr val="tx1"/>
              </a:solidFill>
              <a:effectLst/>
              <a:latin typeface="Playfair Display" panose="00000500000000000000" pitchFamily="2" charset="0"/>
            </a:endParaRPr>
          </a:p>
          <a:p>
            <a:pPr marL="381000" indent="0" rtl="0" fontAlgn="base">
              <a:spcBef>
                <a:spcPts val="450"/>
              </a:spcBef>
              <a:buNone/>
            </a:pPr>
            <a:endParaRPr lang="en-US" sz="2200" dirty="0">
              <a:latin typeface="Times New Roman" panose="02020603050405020304" pitchFamily="18" charset="0"/>
              <a:cs typeface="Times New Roman" panose="02020603050405020304" pitchFamily="18" charset="0"/>
            </a:endParaRPr>
          </a:p>
          <a:p>
            <a:pPr marL="381000" indent="0" rtl="0" fontAlgn="base">
              <a:spcBef>
                <a:spcPts val="450"/>
              </a:spcBef>
              <a:buNone/>
            </a:pPr>
            <a:endParaRPr lang="en-US" sz="2200" dirty="0">
              <a:latin typeface="Times New Roman" panose="02020603050405020304" pitchFamily="18" charset="0"/>
              <a:cs typeface="Times New Roman" panose="02020603050405020304" pitchFamily="18" charset="0"/>
            </a:endParaRPr>
          </a:p>
          <a:p>
            <a:pPr marL="381000" indent="0" rtl="0" fontAlgn="base">
              <a:spcBef>
                <a:spcPts val="450"/>
              </a:spcBef>
              <a:buNone/>
            </a:pPr>
            <a:endParaRPr lang="en-US" sz="2200" dirty="0">
              <a:latin typeface="Times New Roman" panose="02020603050405020304" pitchFamily="18" charset="0"/>
              <a:cs typeface="Times New Roman" panose="02020603050405020304" pitchFamily="18" charset="0"/>
            </a:endParaRPr>
          </a:p>
          <a:p>
            <a:pPr marL="666750" rtl="0" fontAlgn="base">
              <a:spcBef>
                <a:spcPts val="450"/>
              </a:spcBef>
              <a:buFont typeface="Arial" panose="020B0604020202020204" pitchFamily="34" charset="0"/>
              <a:buChar char="•"/>
            </a:pPr>
            <a:r>
              <a:rPr lang="en-US" sz="22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t>Air quality is known to have significant health impacts, but there is a lack of systems that connect real-time AQI data with public health records or disease monitoring systems. </a:t>
            </a:r>
          </a:p>
          <a:p>
            <a:pPr marL="666750" rtl="0" fontAlgn="base">
              <a:spcBef>
                <a:spcPts val="450"/>
              </a:spcBef>
              <a:buFont typeface="Arial" panose="020B0604020202020204" pitchFamily="34" charset="0"/>
              <a:buChar char="•"/>
            </a:pPr>
            <a:br>
              <a:rPr lang="en-US" sz="2200" dirty="0">
                <a:solidFill>
                  <a:schemeClr val="accent4">
                    <a:lumMod val="20000"/>
                    <a:lumOff val="80000"/>
                  </a:schemeClr>
                </a:solidFill>
                <a:latin typeface="Times New Roman" panose="02020603050405020304" pitchFamily="18" charset="0"/>
                <a:cs typeface="Times New Roman" panose="02020603050405020304" pitchFamily="18" charset="0"/>
              </a:rPr>
            </a:br>
            <a:r>
              <a:rPr lang="en-US" sz="22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t>Industrial zones are major contributors to air pollution, but real-time monitoring in these areas is often insufficient. </a:t>
            </a:r>
          </a:p>
          <a:p>
            <a:endParaRPr lang="en-IN" dirty="0"/>
          </a:p>
        </p:txBody>
      </p:sp>
    </p:spTree>
    <p:extLst>
      <p:ext uri="{BB962C8B-B14F-4D97-AF65-F5344CB8AC3E}">
        <p14:creationId xmlns:p14="http://schemas.microsoft.com/office/powerpoint/2010/main" val="267199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8C77-C898-41D1-7E08-C5D0294D6903}"/>
              </a:ext>
            </a:extLst>
          </p:cNvPr>
          <p:cNvSpPr>
            <a:spLocks noGrp="1"/>
          </p:cNvSpPr>
          <p:nvPr>
            <p:ph type="title"/>
          </p:nvPr>
        </p:nvSpPr>
        <p:spPr>
          <a:xfrm>
            <a:off x="647636" y="2194559"/>
            <a:ext cx="10632402" cy="4145890"/>
          </a:xfrm>
        </p:spPr>
        <p:txBody>
          <a:bodyPr>
            <a:normAutofit fontScale="90000"/>
          </a:bodyPr>
          <a:lstStyle/>
          <a:p>
            <a:pPr rtl="0"/>
            <a:br>
              <a:rPr lang="en-US" b="1" dirty="0">
                <a:effectLst/>
                <a:latin typeface="Times New Roman" panose="02020603050405020304" pitchFamily="18" charset="0"/>
                <a:cs typeface="Times New Roman" panose="02020603050405020304" pitchFamily="18" charset="0"/>
              </a:rPr>
            </a:br>
            <a:r>
              <a:rPr lang="en-US" sz="24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t>Air pollution is one of the biggest challenges that the world is facing today as it has got adverse effects on human health like lung cancer, respiratory and heart diseases.</a:t>
            </a:r>
            <a:br>
              <a:rPr lang="en-US" sz="24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br>
            <a:br>
              <a:rPr lang="en-US" sz="24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br>
            <a:br>
              <a:rPr lang="en-US" sz="24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br>
            <a:r>
              <a:rPr lang="en-US" sz="2400" b="0" i="0" u="none" strike="noStrike" dirty="0">
                <a:solidFill>
                  <a:schemeClr val="accent4">
                    <a:lumMod val="20000"/>
                    <a:lumOff val="80000"/>
                  </a:schemeClr>
                </a:solidFill>
                <a:effectLst/>
                <a:latin typeface="Times New Roman" panose="02020603050405020304" pitchFamily="18" charset="0"/>
                <a:cs typeface="Times New Roman" panose="02020603050405020304" pitchFamily="18" charset="0"/>
              </a:rPr>
              <a:t> There is a need to constantly measure, analyze and monitor the air quality on a real-time basis so that appropriate measures can be taken whenever needed.</a:t>
            </a:r>
            <a:br>
              <a:rPr lang="en-US" sz="1800" b="0" i="0" u="none" strike="noStrike" dirty="0">
                <a:solidFill>
                  <a:srgbClr val="000000"/>
                </a:solidFill>
                <a:effectLst/>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38B642-3BEA-AD33-C7AD-D8716BE0AD9C}"/>
              </a:ext>
            </a:extLst>
          </p:cNvPr>
          <p:cNvSpPr>
            <a:spLocks noGrp="1"/>
          </p:cNvSpPr>
          <p:nvPr>
            <p:ph idx="1"/>
          </p:nvPr>
        </p:nvSpPr>
        <p:spPr>
          <a:xfrm>
            <a:off x="779310" y="195681"/>
            <a:ext cx="8534400" cy="1507067"/>
          </a:xfrm>
        </p:spPr>
        <p:txBody>
          <a:bodyPr>
            <a:normAutofit/>
          </a:bodyPr>
          <a:lstStyle/>
          <a:p>
            <a:pPr marL="0" indent="0">
              <a:buNone/>
            </a:pPr>
            <a:r>
              <a:rPr lang="en-US" sz="6800" b="1" i="1" u="sng" dirty="0">
                <a:solidFill>
                  <a:schemeClr val="tx1"/>
                </a:solidFill>
                <a:latin typeface="Playfair Display" panose="00000500000000000000" pitchFamily="2" charset="0"/>
              </a:rPr>
              <a:t>M</a:t>
            </a:r>
            <a:r>
              <a:rPr lang="en-US" sz="6800" b="1" i="1" u="sng" strike="noStrike" dirty="0">
                <a:solidFill>
                  <a:schemeClr val="tx1"/>
                </a:solidFill>
                <a:effectLst/>
                <a:latin typeface="Playfair Display" panose="00000500000000000000" pitchFamily="2" charset="0"/>
              </a:rPr>
              <a:t>otivation:</a:t>
            </a:r>
            <a:endParaRPr lang="en-IN" sz="6800" u="sng" dirty="0">
              <a:solidFill>
                <a:schemeClr val="tx1"/>
              </a:solidFill>
              <a:latin typeface="Playfair Display" panose="00000500000000000000" pitchFamily="2" charset="0"/>
            </a:endParaRPr>
          </a:p>
        </p:txBody>
      </p:sp>
    </p:spTree>
    <p:extLst>
      <p:ext uri="{BB962C8B-B14F-4D97-AF65-F5344CB8AC3E}">
        <p14:creationId xmlns:p14="http://schemas.microsoft.com/office/powerpoint/2010/main" val="46305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F06AB4-BCCD-C132-0F92-7FBDB30B512E}"/>
              </a:ext>
            </a:extLst>
          </p:cNvPr>
          <p:cNvSpPr>
            <a:spLocks noGrp="1"/>
          </p:cNvSpPr>
          <p:nvPr>
            <p:ph idx="1"/>
          </p:nvPr>
        </p:nvSpPr>
        <p:spPr>
          <a:xfrm>
            <a:off x="601306" y="743310"/>
            <a:ext cx="11590694" cy="2298802"/>
          </a:xfrm>
        </p:spPr>
        <p:txBody>
          <a:bodyPr>
            <a:normAutofit/>
          </a:bodyPr>
          <a:lstStyle/>
          <a:p>
            <a:pPr marL="0" indent="0">
              <a:buNone/>
            </a:pPr>
            <a:r>
              <a:rPr lang="en-IN" sz="5600" b="1" i="1" u="sng" strike="noStrike" dirty="0">
                <a:solidFill>
                  <a:schemeClr val="tx1"/>
                </a:solidFill>
                <a:effectLst/>
                <a:latin typeface="Playfair Display" panose="00000500000000000000" pitchFamily="2" charset="0"/>
              </a:rPr>
              <a:t>DESIGN AND DEVELOPMENT TABLE:</a:t>
            </a:r>
            <a:endParaRPr lang="en-IN" sz="5600" b="1" i="1" u="sng" dirty="0">
              <a:solidFill>
                <a:schemeClr val="tx1"/>
              </a:solidFill>
              <a:effectLst/>
              <a:latin typeface="Playfair Display" panose="00000500000000000000" pitchFamily="2" charset="0"/>
            </a:endParaRPr>
          </a:p>
          <a:p>
            <a:endParaRPr lang="en-IN" sz="6800" b="1" i="1" dirty="0">
              <a:solidFill>
                <a:schemeClr val="tx1"/>
              </a:solidFill>
              <a:latin typeface="Playfair Display" panose="00000500000000000000" pitchFamily="2" charset="0"/>
            </a:endParaRPr>
          </a:p>
        </p:txBody>
      </p:sp>
      <p:pic>
        <p:nvPicPr>
          <p:cNvPr id="8" name="Picture 7">
            <a:extLst>
              <a:ext uri="{FF2B5EF4-FFF2-40B4-BE49-F238E27FC236}">
                <a16:creationId xmlns:a16="http://schemas.microsoft.com/office/drawing/2014/main" id="{69168FBF-DA5C-C8F7-38A8-9342499C20BF}"/>
              </a:ext>
            </a:extLst>
          </p:cNvPr>
          <p:cNvPicPr>
            <a:picLocks noChangeAspect="1"/>
          </p:cNvPicPr>
          <p:nvPr/>
        </p:nvPicPr>
        <p:blipFill>
          <a:blip r:embed="rId2"/>
          <a:stretch>
            <a:fillRect/>
          </a:stretch>
        </p:blipFill>
        <p:spPr>
          <a:xfrm>
            <a:off x="0" y="2109107"/>
            <a:ext cx="12192000" cy="1319893"/>
          </a:xfrm>
          <a:prstGeom prst="rect">
            <a:avLst/>
          </a:prstGeom>
        </p:spPr>
      </p:pic>
      <p:pic>
        <p:nvPicPr>
          <p:cNvPr id="10" name="Picture 9">
            <a:extLst>
              <a:ext uri="{FF2B5EF4-FFF2-40B4-BE49-F238E27FC236}">
                <a16:creationId xmlns:a16="http://schemas.microsoft.com/office/drawing/2014/main" id="{FA3BDFF9-CEAB-0433-8B1D-3AE9F2BF927A}"/>
              </a:ext>
            </a:extLst>
          </p:cNvPr>
          <p:cNvPicPr>
            <a:picLocks noChangeAspect="1"/>
          </p:cNvPicPr>
          <p:nvPr/>
        </p:nvPicPr>
        <p:blipFill>
          <a:blip r:embed="rId3"/>
          <a:stretch>
            <a:fillRect/>
          </a:stretch>
        </p:blipFill>
        <p:spPr>
          <a:xfrm>
            <a:off x="0" y="3429000"/>
            <a:ext cx="12192000" cy="1054468"/>
          </a:xfrm>
          <a:prstGeom prst="rect">
            <a:avLst/>
          </a:prstGeom>
        </p:spPr>
      </p:pic>
      <p:pic>
        <p:nvPicPr>
          <p:cNvPr id="12" name="Picture 11">
            <a:extLst>
              <a:ext uri="{FF2B5EF4-FFF2-40B4-BE49-F238E27FC236}">
                <a16:creationId xmlns:a16="http://schemas.microsoft.com/office/drawing/2014/main" id="{9E5D92B5-C217-495E-ED32-CFCF531930BE}"/>
              </a:ext>
            </a:extLst>
          </p:cNvPr>
          <p:cNvPicPr>
            <a:picLocks noChangeAspect="1"/>
          </p:cNvPicPr>
          <p:nvPr/>
        </p:nvPicPr>
        <p:blipFill>
          <a:blip r:embed="rId4"/>
          <a:stretch>
            <a:fillRect/>
          </a:stretch>
        </p:blipFill>
        <p:spPr>
          <a:xfrm>
            <a:off x="0" y="4483468"/>
            <a:ext cx="12192000" cy="2050184"/>
          </a:xfrm>
          <a:prstGeom prst="rect">
            <a:avLst/>
          </a:prstGeom>
        </p:spPr>
      </p:pic>
    </p:spTree>
    <p:extLst>
      <p:ext uri="{BB962C8B-B14F-4D97-AF65-F5344CB8AC3E}">
        <p14:creationId xmlns:p14="http://schemas.microsoft.com/office/powerpoint/2010/main" val="415044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754B4-687A-36F4-DF88-06282F9B8A8D}"/>
              </a:ext>
            </a:extLst>
          </p:cNvPr>
          <p:cNvPicPr>
            <a:picLocks noChangeAspect="1"/>
          </p:cNvPicPr>
          <p:nvPr/>
        </p:nvPicPr>
        <p:blipFill>
          <a:blip r:embed="rId2"/>
          <a:stretch>
            <a:fillRect/>
          </a:stretch>
        </p:blipFill>
        <p:spPr>
          <a:xfrm>
            <a:off x="0" y="1655064"/>
            <a:ext cx="12192000" cy="2452882"/>
          </a:xfrm>
          <a:prstGeom prst="rect">
            <a:avLst/>
          </a:prstGeom>
        </p:spPr>
      </p:pic>
    </p:spTree>
    <p:extLst>
      <p:ext uri="{BB962C8B-B14F-4D97-AF65-F5344CB8AC3E}">
        <p14:creationId xmlns:p14="http://schemas.microsoft.com/office/powerpoint/2010/main" val="215348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7369A-7A82-14C7-D6C1-1E675D8C7670}"/>
              </a:ext>
            </a:extLst>
          </p:cNvPr>
          <p:cNvSpPr txBox="1"/>
          <p:nvPr/>
        </p:nvSpPr>
        <p:spPr>
          <a:xfrm>
            <a:off x="594360" y="173950"/>
            <a:ext cx="10735056" cy="984885"/>
          </a:xfrm>
          <a:prstGeom prst="rect">
            <a:avLst/>
          </a:prstGeom>
          <a:noFill/>
        </p:spPr>
        <p:txBody>
          <a:bodyPr wrap="square" rtlCol="0">
            <a:spAutoFit/>
          </a:bodyPr>
          <a:lstStyle/>
          <a:p>
            <a:r>
              <a:rPr lang="en-US" sz="4000" b="1" i="1" u="sng" dirty="0">
                <a:solidFill>
                  <a:schemeClr val="tx1"/>
                </a:solidFill>
                <a:latin typeface="Playfair Display" panose="00000500000000000000" pitchFamily="2" charset="0"/>
              </a:rPr>
              <a:t>M</a:t>
            </a:r>
            <a:r>
              <a:rPr lang="en-US" sz="4000" b="1" i="1" u="sng" dirty="0">
                <a:latin typeface="Playfair Display" panose="00000500000000000000" pitchFamily="2" charset="0"/>
              </a:rPr>
              <a:t>ETHODOLOGY - IV </a:t>
            </a:r>
            <a:r>
              <a:rPr lang="en-US" sz="4000" b="1" i="1" u="sng" strike="noStrike" dirty="0">
                <a:solidFill>
                  <a:schemeClr val="tx1"/>
                </a:solidFill>
                <a:effectLst/>
                <a:latin typeface="Playfair Display" panose="00000500000000000000" pitchFamily="2" charset="0"/>
              </a:rPr>
              <a:t>:</a:t>
            </a:r>
            <a:endParaRPr lang="en-IN" sz="1800" b="1" u="sng" dirty="0">
              <a:solidFill>
                <a:schemeClr val="tx1"/>
              </a:solidFill>
              <a:latin typeface="Playfair Display" panose="00000500000000000000" pitchFamily="2" charset="0"/>
            </a:endParaRPr>
          </a:p>
          <a:p>
            <a:r>
              <a:rPr lang="en-IN" b="1" dirty="0"/>
              <a:t> </a:t>
            </a:r>
          </a:p>
        </p:txBody>
      </p:sp>
      <p:sp>
        <p:nvSpPr>
          <p:cNvPr id="3" name="TextBox 2">
            <a:extLst>
              <a:ext uri="{FF2B5EF4-FFF2-40B4-BE49-F238E27FC236}">
                <a16:creationId xmlns:a16="http://schemas.microsoft.com/office/drawing/2014/main" id="{6ECA9A9C-6907-D023-8F5B-77A1C94D57A2}"/>
              </a:ext>
            </a:extLst>
          </p:cNvPr>
          <p:cNvSpPr txBox="1"/>
          <p:nvPr/>
        </p:nvSpPr>
        <p:spPr>
          <a:xfrm>
            <a:off x="420624" y="1097280"/>
            <a:ext cx="11177016" cy="6524863"/>
          </a:xfrm>
          <a:prstGeom prst="rect">
            <a:avLst/>
          </a:prstGeom>
          <a:noFill/>
        </p:spPr>
        <p:txBody>
          <a:bodyPr wrap="square" rtlCol="0">
            <a:spAutoFit/>
          </a:bodyPr>
          <a:lstStyle/>
          <a:p>
            <a:pPr algn="just"/>
            <a:r>
              <a:rPr lang="en-US" sz="3600" b="1" i="0" u="sng" dirty="0">
                <a:solidFill>
                  <a:srgbClr val="C00000"/>
                </a:solidFill>
                <a:effectLst/>
                <a:latin typeface="Times New Roman" panose="02020603050405020304" pitchFamily="18" charset="0"/>
              </a:rPr>
              <a:t>Indoor Air Quality Analysis and Sustainable Practices</a:t>
            </a:r>
          </a:p>
          <a:p>
            <a:pPr algn="just"/>
            <a:endParaRPr lang="en-US" sz="2800" b="1" dirty="0">
              <a:latin typeface="Times New Roman" panose="02020603050405020304" pitchFamily="18" charset="0"/>
            </a:endParaRPr>
          </a:p>
          <a:p>
            <a:pPr marL="342900" indent="-342900" algn="just">
              <a:buFont typeface="Arial" panose="020B0604020202020204" pitchFamily="34" charset="0"/>
              <a:buChar char="•"/>
            </a:pPr>
            <a:r>
              <a:rPr lang="en-US" sz="2800" b="1" i="0" dirty="0">
                <a:effectLst/>
                <a:latin typeface="Times New Roman" panose="02020603050405020304" pitchFamily="18" charset="0"/>
              </a:rPr>
              <a:t>The main functionality of the system includes generating alarms to </a:t>
            </a:r>
            <a:endParaRPr lang="en-US" sz="4000" b="0" i="0" dirty="0">
              <a:effectLst/>
              <a:latin typeface="Times New Roman" panose="02020603050405020304" pitchFamily="18" charset="0"/>
            </a:endParaRPr>
          </a:p>
          <a:p>
            <a:pPr algn="just"/>
            <a:r>
              <a:rPr lang="en-US" sz="2800" b="1" i="0" dirty="0">
                <a:effectLst/>
                <a:latin typeface="Times New Roman" panose="02020603050405020304" pitchFamily="18" charset="0"/>
              </a:rPr>
              <a:t>indicate elevated emissions, serving as a warning for increased air     pollution levels within the </a:t>
            </a:r>
            <a:endParaRPr lang="en-US" sz="4000" b="0" i="0" dirty="0">
              <a:effectLst/>
              <a:latin typeface="Times New Roman" panose="02020603050405020304" pitchFamily="18" charset="0"/>
            </a:endParaRPr>
          </a:p>
          <a:p>
            <a:pPr algn="just"/>
            <a:r>
              <a:rPr lang="en-US" sz="2800" b="1" i="0" dirty="0">
                <a:effectLst/>
                <a:latin typeface="Times New Roman" panose="02020603050405020304" pitchFamily="18" charset="0"/>
              </a:rPr>
              <a:t>monitored premises. </a:t>
            </a:r>
            <a:endParaRPr lang="en-US" sz="4000" b="0" i="0" dirty="0">
              <a:effectLst/>
              <a:latin typeface="Times New Roman" panose="02020603050405020304" pitchFamily="18" charset="0"/>
            </a:endParaRPr>
          </a:p>
          <a:p>
            <a:pPr algn="just"/>
            <a:endParaRPr lang="en-US" sz="2800" b="1" i="0" dirty="0">
              <a:effectLst/>
              <a:latin typeface="Times New Roman" panose="02020603050405020304" pitchFamily="18" charset="0"/>
            </a:endParaRPr>
          </a:p>
          <a:p>
            <a:pPr marL="285750" indent="-285750" algn="just">
              <a:buFont typeface="Arial" panose="020B0604020202020204" pitchFamily="34" charset="0"/>
              <a:buChar char="•"/>
            </a:pPr>
            <a:r>
              <a:rPr lang="en-US" sz="2800" b="1" i="0" dirty="0">
                <a:effectLst/>
                <a:latin typeface="Times New Roman" panose="02020603050405020304" pitchFamily="18" charset="0"/>
              </a:rPr>
              <a:t>It also automates the windows and ventilators if measured parameters go beyond the set critical values </a:t>
            </a:r>
            <a:r>
              <a:rPr lang="en-US" sz="2800" b="0" i="0" dirty="0">
                <a:effectLst/>
                <a:latin typeface="Times New Roman" panose="02020603050405020304" pitchFamily="18" charset="0"/>
              </a:rPr>
              <a:t>.</a:t>
            </a:r>
          </a:p>
          <a:p>
            <a:pPr marL="285750" indent="-285750" algn="l">
              <a:buFont typeface="Arial" panose="020B0604020202020204" pitchFamily="34" charset="0"/>
              <a:buChar char="•"/>
            </a:pPr>
            <a:endParaRPr lang="en-US" sz="2800" dirty="0">
              <a:latin typeface="Times New Roman" panose="02020603050405020304" pitchFamily="18" charset="0"/>
            </a:endParaRPr>
          </a:p>
          <a:p>
            <a:pPr marL="285750" indent="-285750" algn="l">
              <a:buFont typeface="Arial" panose="020B0604020202020204" pitchFamily="34" charset="0"/>
              <a:buChar char="•"/>
            </a:pPr>
            <a:endParaRPr lang="en-US" sz="2800" b="0" i="0" dirty="0">
              <a:effectLst/>
              <a:latin typeface="Times New Roman" panose="02020603050405020304" pitchFamily="18" charset="0"/>
            </a:endParaRPr>
          </a:p>
          <a:p>
            <a:pPr marL="285750" indent="-285750" algn="l">
              <a:buFont typeface="Arial" panose="020B0604020202020204" pitchFamily="34" charset="0"/>
              <a:buChar char="•"/>
            </a:pPr>
            <a:endParaRPr lang="en-US" sz="2800" dirty="0">
              <a:latin typeface="Times New Roman" panose="02020603050405020304" pitchFamily="18" charset="0"/>
            </a:endParaRPr>
          </a:p>
          <a:p>
            <a:pPr marL="285750" indent="-285750" algn="l">
              <a:buFont typeface="Arial" panose="020B0604020202020204" pitchFamily="34" charset="0"/>
              <a:buChar char="•"/>
            </a:pPr>
            <a:endParaRPr lang="en-US" sz="2800" b="0" i="0" dirty="0">
              <a:effectLst/>
              <a:latin typeface="Times New Roman" panose="02020603050405020304" pitchFamily="18" charset="0"/>
            </a:endParaRPr>
          </a:p>
          <a:p>
            <a:pPr algn="l"/>
            <a:endParaRPr lang="en-US" sz="2800" b="0" i="0" dirty="0">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4106889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AD4051-F7A3-6891-4D28-970B0FE7C42D}"/>
              </a:ext>
            </a:extLst>
          </p:cNvPr>
          <p:cNvSpPr txBox="1"/>
          <p:nvPr/>
        </p:nvSpPr>
        <p:spPr>
          <a:xfrm>
            <a:off x="356616" y="502920"/>
            <a:ext cx="3666744" cy="707886"/>
          </a:xfrm>
          <a:prstGeom prst="rect">
            <a:avLst/>
          </a:prstGeom>
          <a:noFill/>
        </p:spPr>
        <p:txBody>
          <a:bodyPr wrap="square" rtlCol="0">
            <a:spAutoFit/>
          </a:bodyPr>
          <a:lstStyle/>
          <a:p>
            <a:r>
              <a:rPr lang="en-US" sz="4000" b="1" i="1" u="sng" dirty="0">
                <a:latin typeface="Playfair Display" panose="00000500000000000000" pitchFamily="2" charset="0"/>
              </a:rPr>
              <a:t>FLOWCHART</a:t>
            </a:r>
            <a:endParaRPr lang="en-IN" dirty="0"/>
          </a:p>
        </p:txBody>
      </p:sp>
      <p:pic>
        <p:nvPicPr>
          <p:cNvPr id="5" name="Picture 4">
            <a:extLst>
              <a:ext uri="{FF2B5EF4-FFF2-40B4-BE49-F238E27FC236}">
                <a16:creationId xmlns:a16="http://schemas.microsoft.com/office/drawing/2014/main" id="{2687FE96-E27E-390B-04BC-5CD759641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709" y="265545"/>
            <a:ext cx="4859381" cy="6326909"/>
          </a:xfrm>
          <a:prstGeom prst="rect">
            <a:avLst/>
          </a:prstGeom>
        </p:spPr>
      </p:pic>
    </p:spTree>
    <p:extLst>
      <p:ext uri="{BB962C8B-B14F-4D97-AF65-F5344CB8AC3E}">
        <p14:creationId xmlns:p14="http://schemas.microsoft.com/office/powerpoint/2010/main" val="16166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F6243-BC4E-AF19-FED4-798FCC61C853}"/>
              </a:ext>
            </a:extLst>
          </p:cNvPr>
          <p:cNvSpPr txBox="1"/>
          <p:nvPr/>
        </p:nvSpPr>
        <p:spPr>
          <a:xfrm>
            <a:off x="640800" y="309600"/>
            <a:ext cx="10555200" cy="707886"/>
          </a:xfrm>
          <a:prstGeom prst="rect">
            <a:avLst/>
          </a:prstGeom>
          <a:noFill/>
        </p:spPr>
        <p:txBody>
          <a:bodyPr wrap="square" rtlCol="0">
            <a:spAutoFit/>
          </a:bodyPr>
          <a:lstStyle/>
          <a:p>
            <a:r>
              <a:rPr lang="en-US" sz="4000" b="1" i="1" u="sng" dirty="0">
                <a:latin typeface="Playfair Display" panose="00000500000000000000" pitchFamily="2" charset="0"/>
              </a:rPr>
              <a:t>CIRCUIT DIAGRAM</a:t>
            </a:r>
            <a:endParaRPr lang="en-IN" sz="4000" b="1" i="1" u="sng" dirty="0">
              <a:latin typeface="Playfair Display" panose="00000500000000000000" pitchFamily="2" charset="0"/>
            </a:endParaRPr>
          </a:p>
        </p:txBody>
      </p:sp>
      <p:pic>
        <p:nvPicPr>
          <p:cNvPr id="4" name="Picture 3">
            <a:extLst>
              <a:ext uri="{FF2B5EF4-FFF2-40B4-BE49-F238E27FC236}">
                <a16:creationId xmlns:a16="http://schemas.microsoft.com/office/drawing/2014/main" id="{C170DEDE-CA41-0316-663D-BBDECEAF9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87" y="1338682"/>
            <a:ext cx="8950829" cy="5209718"/>
          </a:xfrm>
          <a:prstGeom prst="rect">
            <a:avLst/>
          </a:prstGeom>
        </p:spPr>
      </p:pic>
    </p:spTree>
    <p:extLst>
      <p:ext uri="{BB962C8B-B14F-4D97-AF65-F5344CB8AC3E}">
        <p14:creationId xmlns:p14="http://schemas.microsoft.com/office/powerpoint/2010/main" val="194486171"/>
      </p:ext>
    </p:extLst>
  </p:cSld>
  <p:clrMapOvr>
    <a:masterClrMapping/>
  </p:clrMapOvr>
</p:sld>
</file>

<file path=ppt/theme/theme1.xml><?xml version="1.0" encoding="utf-8"?>
<a:theme xmlns:a="http://schemas.openxmlformats.org/drawingml/2006/main" name="Sl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94</TotalTime>
  <Words>271</Words>
  <Application>Microsoft Office PowerPoint</Application>
  <PresentationFormat>Widescreen</PresentationFormat>
  <Paragraphs>32</Paragraphs>
  <Slides>12</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Algerian</vt:lpstr>
      <vt:lpstr>Arial</vt:lpstr>
      <vt:lpstr>Century Gothic</vt:lpstr>
      <vt:lpstr>Droid Sans</vt:lpstr>
      <vt:lpstr>EB Garamond</vt:lpstr>
      <vt:lpstr>Georgia</vt:lpstr>
      <vt:lpstr>Oswald</vt:lpstr>
      <vt:lpstr>Playfair Display</vt:lpstr>
      <vt:lpstr>Times New Roman</vt:lpstr>
      <vt:lpstr>Wingdings 3</vt:lpstr>
      <vt:lpstr>Slice</vt:lpstr>
      <vt:lpstr>IoT based project</vt:lpstr>
      <vt:lpstr>IOT based Air Quality Index Monitoring </vt:lpstr>
      <vt:lpstr>PowerPoint Presentation</vt:lpstr>
      <vt:lpstr> Air pollution is one of the biggest challenges that the world is facing today as it has got adverse effects on human health like lung cancer, respiratory and heart diseases.    There is a need to constantly measure, analyze and monitor the air quality on a real-time basis so that appropriate measures can be taken whenever needed.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excel sheet Link:  https://onedrive.live.com/personal/e856575fac8b4ed6/_layouts/15/Doc.aspx?sourcedoc=%7Bcf139b0f-84c6-437f-a4f8-36b9a784f9a5%7D&amp;action=default&amp;redeem=aHR0cHM6Ly8xZHJ2Lm1zL3gvYy9lODU2NTc1ZmFjOGI0ZWQ2L0VRLWJFOF9HaEg5RHBQZzJ1YWVFLWFVQjV3cTNXbVZWV0VzX0xVakYzbjczLUE_ZT1XOHRucg&amp;slrid=3ea471a1-80a7-4000-45cb-6b70cdbc340d&amp;originalPath=aHR0cHM6Ly8xZHJ2Lm1zL3gvYy9lODU2NTc1ZmFjOGI0ZWQ2L0VRLWJFOF9HaEg5RHBQZzJ1YWVFLWFVQjV3cTNXbVZWV0VzX0xVakYzbjczLUE_cnRpbWU9QTFhdUUzSW0zVWc&amp;CID=e6e72fe6-bff0-4e46-af17-3844c5b3d472&amp;_SRM=0:G:37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Tushar F Angadi</dc:creator>
  <cp:lastModifiedBy>Tushar F Angadi</cp:lastModifiedBy>
  <cp:revision>14</cp:revision>
  <dcterms:created xsi:type="dcterms:W3CDTF">2025-01-08T12:09:12Z</dcterms:created>
  <dcterms:modified xsi:type="dcterms:W3CDTF">2025-01-15T15:10:18Z</dcterms:modified>
</cp:coreProperties>
</file>